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94" r:id="rId6"/>
    <p:sldId id="278" r:id="rId7"/>
    <p:sldId id="297" r:id="rId8"/>
    <p:sldId id="299"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19"/>
    <a:srgbClr val="0069B5"/>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32"/>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hyperlink" Target="https://www.ia.org.hk/tc/legislative_framework/files/cpd_declaration_form_chi.pdf" TargetMode="External"/><Relationship Id="rId2" Type="http://schemas.openxmlformats.org/officeDocument/2006/relationships/hyperlink" Target="https://www.ia.org.hk/en/legislative_framework/files/cpd_declaration_form_eng.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cpdreporting@ia.org.h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ea typeface="Microsoft JhengHei" panose="020B0604030504040204" pitchFamily="34" charset="-120"/>
              </a:rPr>
              <a:t>持續專業培訓知多</a:t>
            </a:r>
            <a:r>
              <a:rPr lang="en-US" altLang="zh-TW" dirty="0">
                <a:ea typeface="Microsoft JhengHei" panose="020B0604030504040204" pitchFamily="34" charset="-120"/>
              </a:rPr>
              <a:t>D</a:t>
            </a:r>
            <a:r>
              <a:rPr lang="zh-TW" altLang="en-US" dirty="0">
                <a:ea typeface="Microsoft JhengHei" panose="020B0604030504040204" pitchFamily="34" charset="-120"/>
              </a:rPr>
              <a:t>系</a:t>
            </a:r>
            <a:r>
              <a:rPr lang="zh-TW" altLang="en-US" dirty="0" smtClean="0">
                <a:ea typeface="Microsoft JhengHei" panose="020B0604030504040204" pitchFamily="34" charset="-120"/>
              </a:rPr>
              <a:t>列</a:t>
            </a:r>
            <a:endParaRPr lang="en-US" dirty="0" smtClean="0">
              <a:latin typeface="+mj-lt"/>
              <a:ea typeface="Microsoft JhengHei" panose="020B0604030504040204" pitchFamily="34" charset="-120"/>
            </a:endParaRPr>
          </a:p>
          <a:p>
            <a:r>
              <a:rPr lang="ja-JP" altLang="en-US" sz="1600" dirty="0">
                <a:ea typeface="Microsoft JhengHei" panose="020B0604030504040204" pitchFamily="34" charset="-120"/>
              </a:rPr>
              <a:t>短</a:t>
            </a:r>
            <a:r>
              <a:rPr lang="ja-JP" altLang="en-US" sz="1600" dirty="0" smtClean="0">
                <a:ea typeface="Microsoft JhengHei" panose="020B0604030504040204" pitchFamily="34" charset="-120"/>
              </a:rPr>
              <a:t>片</a:t>
            </a:r>
            <a:r>
              <a:rPr lang="en-US" sz="1600" dirty="0" smtClean="0">
                <a:latin typeface="+mj-lt"/>
                <a:ea typeface="Microsoft JhengHei" panose="020B0604030504040204" pitchFamily="34" charset="-120"/>
              </a:rPr>
              <a:t>9</a:t>
            </a:r>
            <a:endParaRPr lang="en-US" altLang="ja-JP" sz="1600" dirty="0">
              <a:latin typeface="+mj-lt"/>
              <a:ea typeface="Microsoft JhengHei" panose="020B0604030504040204" pitchFamily="34" charset="-120"/>
            </a:endParaRPr>
          </a:p>
          <a:p>
            <a:pPr>
              <a:lnSpc>
                <a:spcPct val="100000"/>
              </a:lnSpc>
              <a:spcBef>
                <a:spcPts val="0"/>
              </a:spcBef>
            </a:pPr>
            <a:r>
              <a:rPr lang="zh-TW" altLang="en-US" sz="1600" dirty="0" smtClean="0">
                <a:ea typeface="Microsoft JhengHei" panose="020B0604030504040204" pitchFamily="34" charset="-120"/>
              </a:rPr>
              <a:t>持續專業培訓合規情況匯報程序</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021094"/>
            <a:ext cx="7284764" cy="341050"/>
          </a:xfrm>
        </p:spPr>
        <p:txBody>
          <a:bodyPr/>
          <a:lstStyle/>
          <a:p>
            <a:pPr algn="just"/>
            <a:r>
              <a:rPr lang="zh-TW" altLang="en-US" dirty="0" smtClean="0">
                <a:solidFill>
                  <a:srgbClr val="0069B5"/>
                </a:solidFill>
                <a:latin typeface="Arial" panose="020B0604020202020204" pitchFamily="34" charset="0"/>
                <a:cs typeface="Arial" panose="020B0604020202020204" pitchFamily="34" charset="0"/>
              </a:rPr>
              <a:t>根</a:t>
            </a:r>
            <a:r>
              <a:rPr lang="zh-TW" altLang="en-US" dirty="0">
                <a:solidFill>
                  <a:srgbClr val="0069B5"/>
                </a:solidFill>
                <a:latin typeface="Arial" panose="020B0604020202020204" pitchFamily="34" charset="0"/>
                <a:cs typeface="Arial" panose="020B0604020202020204" pitchFamily="34" charset="0"/>
              </a:rPr>
              <a:t>據</a:t>
            </a:r>
            <a:r>
              <a:rPr lang="zh-TW" altLang="en-US" dirty="0" smtClean="0">
                <a:solidFill>
                  <a:srgbClr val="0069B5"/>
                </a:solidFill>
                <a:latin typeface="Arial" panose="020B0604020202020204" pitchFamily="34" charset="0"/>
                <a:cs typeface="Arial" panose="020B0604020202020204" pitchFamily="34" charset="0"/>
              </a:rPr>
              <a:t>保</a:t>
            </a:r>
            <a:r>
              <a:rPr lang="zh-TW" altLang="en-US" dirty="0">
                <a:solidFill>
                  <a:srgbClr val="0069B5"/>
                </a:solidFill>
                <a:latin typeface="Arial" panose="020B0604020202020204" pitchFamily="34" charset="0"/>
                <a:cs typeface="Arial" panose="020B0604020202020204" pitchFamily="34" charset="0"/>
              </a:rPr>
              <a:t>險業監管局於</a:t>
            </a:r>
            <a:r>
              <a:rPr lang="en-US" altLang="zh-TW" dirty="0">
                <a:solidFill>
                  <a:srgbClr val="0069B5"/>
                </a:solidFill>
                <a:latin typeface="Arial" panose="020B0604020202020204" pitchFamily="34" charset="0"/>
                <a:cs typeface="Arial" panose="020B0604020202020204" pitchFamily="34" charset="0"/>
              </a:rPr>
              <a:t>2021</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4</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日發出的通函：</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70905" y="1557107"/>
            <a:ext cx="7576500" cy="578038"/>
          </a:xfrm>
        </p:spPr>
        <p:txBody>
          <a:bodyPr/>
          <a:lstStyle/>
          <a:p>
            <a:pPr algn="just"/>
            <a:r>
              <a:rPr lang="zh-TW" altLang="en-US" dirty="0">
                <a:latin typeface="Arial" panose="020B0604020202020204" pitchFamily="34" charset="0"/>
                <a:cs typeface="Arial" panose="020B0604020202020204" pitchFamily="34" charset="0"/>
              </a:rPr>
              <a:t>個人持牌人須</a:t>
            </a:r>
            <a:r>
              <a:rPr lang="zh-TW" altLang="en-US" dirty="0" smtClean="0">
                <a:latin typeface="Arial" panose="020B0604020202020204" pitchFamily="34" charset="0"/>
                <a:cs typeface="Arial" panose="020B0604020202020204" pitchFamily="34" charset="0"/>
              </a:rPr>
              <a:t>於</a:t>
            </a:r>
            <a:r>
              <a:rPr lang="en-US" altLang="zh-TW" u="sng" dirty="0" smtClean="0">
                <a:latin typeface="Arial" panose="020B0604020202020204" pitchFamily="34" charset="0"/>
                <a:cs typeface="Arial" panose="020B0604020202020204" pitchFamily="34" charset="0"/>
              </a:rPr>
              <a:t>2021</a:t>
            </a:r>
            <a:r>
              <a:rPr lang="zh-TW" altLang="en-US" u="sng" dirty="0" smtClean="0">
                <a:latin typeface="Arial" panose="020B0604020202020204" pitchFamily="34" charset="0"/>
                <a:cs typeface="Arial" panose="020B0604020202020204" pitchFamily="34" charset="0"/>
              </a:rPr>
              <a:t>年</a:t>
            </a:r>
            <a:r>
              <a:rPr lang="en-US" altLang="zh-TW" u="sng" dirty="0" smtClean="0">
                <a:latin typeface="Arial" panose="020B0604020202020204" pitchFamily="34" charset="0"/>
                <a:cs typeface="Arial" panose="020B0604020202020204" pitchFamily="34" charset="0"/>
              </a:rPr>
              <a:t>9</a:t>
            </a:r>
            <a:r>
              <a:rPr lang="zh-TW" altLang="en-US" u="sng" dirty="0" smtClean="0">
                <a:latin typeface="Arial" panose="020B0604020202020204" pitchFamily="34" charset="0"/>
                <a:cs typeface="Arial" panose="020B0604020202020204" pitchFamily="34" charset="0"/>
              </a:rPr>
              <a:t>月</a:t>
            </a:r>
            <a:r>
              <a:rPr lang="en-US" altLang="zh-TW" u="sng" dirty="0" smtClean="0">
                <a:latin typeface="Arial" panose="020B0604020202020204" pitchFamily="34" charset="0"/>
                <a:cs typeface="Arial" panose="020B0604020202020204" pitchFamily="34" charset="0"/>
              </a:rPr>
              <a:t>30</a:t>
            </a:r>
            <a:r>
              <a:rPr lang="zh-TW" altLang="en-US" u="sng" dirty="0" smtClean="0">
                <a:latin typeface="Arial" panose="020B0604020202020204" pitchFamily="34" charset="0"/>
                <a:cs typeface="Arial" panose="020B0604020202020204" pitchFamily="34" charset="0"/>
              </a:rPr>
              <a:t>日</a:t>
            </a:r>
            <a:r>
              <a:rPr lang="zh-TW" altLang="en-US" dirty="0">
                <a:latin typeface="Arial" panose="020B0604020202020204" pitchFamily="34" charset="0"/>
                <a:cs typeface="Arial" panose="020B0604020202020204" pitchFamily="34" charset="0"/>
              </a:rPr>
              <a:t>或之前向其委任主事人提交已填妥的 </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。如個人持牌人獲多於一位委任主事人委任，該持牌人須：</a:t>
            </a: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
        <p:nvSpPr>
          <p:cNvPr id="11" name="Text Placeholder 10"/>
          <p:cNvSpPr>
            <a:spLocks noGrp="1"/>
          </p:cNvSpPr>
          <p:nvPr>
            <p:ph type="body" sz="quarter" idx="15"/>
          </p:nvPr>
        </p:nvSpPr>
        <p:spPr>
          <a:xfrm>
            <a:off x="755650" y="2309397"/>
            <a:ext cx="3113718" cy="881543"/>
          </a:xfrm>
        </p:spPr>
        <p:txBody>
          <a:bodyPr/>
          <a:lstStyle/>
          <a:p>
            <a:r>
              <a:rPr lang="zh-TW" altLang="en-US" dirty="0"/>
              <a:t>選擇</a:t>
            </a:r>
            <a:r>
              <a:rPr lang="zh-TW" altLang="en-US" b="1" u="sng" dirty="0"/>
              <a:t>其中一位</a:t>
            </a:r>
            <a:r>
              <a:rPr lang="zh-TW" altLang="en-US" dirty="0"/>
              <a:t>委任主事人，以負責向保監局匯報其持續專業培訓合規情況，並向該委任主事人提交已填妥的</a:t>
            </a:r>
            <a:r>
              <a:rPr lang="en-US" altLang="zh-TW" dirty="0"/>
              <a:t>《</a:t>
            </a:r>
            <a:r>
              <a:rPr lang="zh-TW" altLang="en-US" dirty="0"/>
              <a:t>持續專業培訓聲明書</a:t>
            </a:r>
            <a:r>
              <a:rPr lang="en-US" altLang="zh-TW" dirty="0"/>
              <a:t>》</a:t>
            </a:r>
            <a:r>
              <a:rPr lang="zh-TW" altLang="en-US" dirty="0"/>
              <a:t>；及</a:t>
            </a:r>
            <a:endParaRPr lang="en-GB" dirty="0"/>
          </a:p>
        </p:txBody>
      </p:sp>
      <p:grpSp>
        <p:nvGrpSpPr>
          <p:cNvPr id="9" name="Group 8"/>
          <p:cNvGrpSpPr/>
          <p:nvPr/>
        </p:nvGrpSpPr>
        <p:grpSpPr>
          <a:xfrm>
            <a:off x="5262456" y="2254117"/>
            <a:ext cx="2707956" cy="2616710"/>
            <a:chOff x="5378366" y="2187363"/>
            <a:chExt cx="2707956" cy="2616710"/>
          </a:xfrm>
        </p:grpSpPr>
        <p:pic>
          <p:nvPicPr>
            <p:cNvPr id="5" name="Picture 4"/>
            <p:cNvPicPr>
              <a:picLocks noChangeAspect="1"/>
            </p:cNvPicPr>
            <p:nvPr/>
          </p:nvPicPr>
          <p:blipFill>
            <a:blip r:embed="rId2"/>
            <a:stretch>
              <a:fillRect/>
            </a:stretch>
          </p:blipFill>
          <p:spPr>
            <a:xfrm rot="300000">
              <a:off x="6303029" y="2289473"/>
              <a:ext cx="178329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5840697" y="2237008"/>
              <a:ext cx="1783294"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stretch>
              <a:fillRect/>
            </a:stretch>
          </p:blipFill>
          <p:spPr>
            <a:xfrm rot="21300000">
              <a:off x="5378366" y="2187363"/>
              <a:ext cx="178329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2" name="Text Placeholder 10"/>
          <p:cNvSpPr>
            <a:spLocks noGrp="1"/>
          </p:cNvSpPr>
          <p:nvPr>
            <p:ph type="body" sz="quarter" idx="15"/>
          </p:nvPr>
        </p:nvSpPr>
        <p:spPr>
          <a:xfrm>
            <a:off x="755650" y="3379492"/>
            <a:ext cx="3113718" cy="909364"/>
          </a:xfrm>
        </p:spPr>
        <p:txBody>
          <a:bodyPr/>
          <a:lstStyle/>
          <a:p>
            <a:pPr algn="just"/>
            <a:r>
              <a:rPr lang="zh-TW" altLang="en-US" dirty="0"/>
              <a:t>通知</a:t>
            </a:r>
            <a:r>
              <a:rPr lang="zh-TW" altLang="en-US" b="1" u="sng" dirty="0"/>
              <a:t>所有其他</a:t>
            </a:r>
            <a:r>
              <a:rPr lang="zh-TW" altLang="en-US" dirty="0"/>
              <a:t>委任主事人其選擇（或就該選擇所作的任何變更），並向每位委任主事人提交一份已填妥的</a:t>
            </a:r>
            <a:r>
              <a:rPr lang="en-US" altLang="zh-TW" dirty="0"/>
              <a:t>《</a:t>
            </a:r>
            <a:r>
              <a:rPr lang="zh-TW" altLang="en-US" dirty="0"/>
              <a:t>持續專業培訓聲明書</a:t>
            </a:r>
            <a:r>
              <a:rPr lang="en-US" altLang="zh-TW" dirty="0"/>
              <a:t>》</a:t>
            </a:r>
            <a:r>
              <a:rPr lang="zh-TW" altLang="en-US" dirty="0"/>
              <a:t>的複本，以供記錄。</a:t>
            </a:r>
            <a:endParaRPr lang="en-GB" dirty="0"/>
          </a:p>
        </p:txBody>
      </p:sp>
    </p:spTree>
    <p:extLst>
      <p:ext uri="{BB962C8B-B14F-4D97-AF65-F5344CB8AC3E}">
        <p14:creationId xmlns:p14="http://schemas.microsoft.com/office/powerpoint/2010/main" val="239359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noAutofit/>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11507" y="1393373"/>
            <a:ext cx="7259539" cy="622474"/>
          </a:xfrm>
        </p:spPr>
        <p:txBody>
          <a:bodyPr/>
          <a:lstStyle/>
          <a:p>
            <a:pPr algn="just"/>
            <a:r>
              <a:rPr lang="zh-TW" altLang="en-US" dirty="0">
                <a:latin typeface="Arial" panose="020B0604020202020204" pitchFamily="34" charset="0"/>
                <a:cs typeface="Arial" panose="020B0604020202020204" pitchFamily="34" charset="0"/>
              </a:rPr>
              <a:t>個人持牌人向其委任主事人匯報其持續專業培訓合規情況時應使用的</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可於保監局網站下載（見以下連結）：</a:t>
            </a: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8" name="Text Placeholder 10"/>
          <p:cNvSpPr>
            <a:spLocks noGrp="1"/>
          </p:cNvSpPr>
          <p:nvPr>
            <p:ph type="body" sz="quarter" idx="15"/>
          </p:nvPr>
        </p:nvSpPr>
        <p:spPr>
          <a:xfrm>
            <a:off x="711506" y="2453679"/>
            <a:ext cx="7259540" cy="817238"/>
          </a:xfrm>
        </p:spPr>
        <p:txBody>
          <a:bodyPr/>
          <a:lstStyle/>
          <a:p>
            <a:r>
              <a:rPr lang="zh-TW" altLang="en-US" sz="1600" b="1" dirty="0"/>
              <a:t>英文版：</a:t>
            </a:r>
            <a:r>
              <a:rPr lang="en-GB" altLang="zh-TW" sz="1600" b="1" dirty="0">
                <a:hlinkClick r:id="rId2"/>
              </a:rPr>
              <a:t>https://</a:t>
            </a:r>
            <a:r>
              <a:rPr lang="en-GB" altLang="zh-TW" sz="1600" b="1" dirty="0" smtClean="0">
                <a:hlinkClick r:id="rId2"/>
              </a:rPr>
              <a:t>www.ia.org.hk/en/legislative_framework/files/cpd_declaration_form_eng.pdf</a:t>
            </a:r>
            <a:endParaRPr lang="en-GB" altLang="zh-TW" sz="1600" b="1" dirty="0" smtClean="0"/>
          </a:p>
        </p:txBody>
      </p:sp>
      <p:sp>
        <p:nvSpPr>
          <p:cNvPr id="9" name="Text Placeholder 10"/>
          <p:cNvSpPr>
            <a:spLocks noGrp="1"/>
          </p:cNvSpPr>
          <p:nvPr>
            <p:ph type="body" sz="quarter" idx="15"/>
          </p:nvPr>
        </p:nvSpPr>
        <p:spPr>
          <a:xfrm>
            <a:off x="711507" y="3702565"/>
            <a:ext cx="7303682" cy="816114"/>
          </a:xfrm>
        </p:spPr>
        <p:txBody>
          <a:bodyPr/>
          <a:lstStyle/>
          <a:p>
            <a:r>
              <a:rPr lang="zh-TW" altLang="en-US" sz="1600" b="1" dirty="0"/>
              <a:t>中文版：</a:t>
            </a:r>
            <a:r>
              <a:rPr lang="en-GB" altLang="zh-TW" sz="1600" b="1" dirty="0">
                <a:hlinkClick r:id="rId3"/>
              </a:rPr>
              <a:t>https://</a:t>
            </a:r>
            <a:r>
              <a:rPr lang="en-GB" altLang="zh-TW" sz="1600" b="1" dirty="0" smtClean="0">
                <a:hlinkClick r:id="rId3"/>
              </a:rPr>
              <a:t>www.ia.org.hk/tc/legislative_framework/files/cpd_declaration_form_chi.pdf</a:t>
            </a:r>
            <a:endParaRPr lang="en-GB" altLang="zh-TW" sz="1600" b="1" dirty="0" smtClean="0"/>
          </a:p>
        </p:txBody>
      </p:sp>
    </p:spTree>
    <p:extLst>
      <p:ext uri="{BB962C8B-B14F-4D97-AF65-F5344CB8AC3E}">
        <p14:creationId xmlns:p14="http://schemas.microsoft.com/office/powerpoint/2010/main" val="3191209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noAutofit/>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2017852"/>
            <a:ext cx="7549624" cy="622474"/>
          </a:xfrm>
        </p:spPr>
        <p:txBody>
          <a:bodyPr/>
          <a:lstStyle/>
          <a:p>
            <a:pPr algn="just"/>
            <a:r>
              <a:rPr lang="zh-TW" altLang="en-US" dirty="0">
                <a:solidFill>
                  <a:srgbClr val="0069B5"/>
                </a:solidFill>
                <a:latin typeface="Arial" panose="020B0604020202020204" pitchFamily="34" charset="0"/>
                <a:cs typeface="Arial" panose="020B0604020202020204" pitchFamily="34" charset="0"/>
              </a:rPr>
              <a:t>對於在</a:t>
            </a:r>
            <a:r>
              <a:rPr lang="en-US" altLang="zh-TW" dirty="0">
                <a:solidFill>
                  <a:srgbClr val="0069B5"/>
                </a:solidFill>
                <a:latin typeface="Arial" panose="020B0604020202020204" pitchFamily="34" charset="0"/>
                <a:cs typeface="Arial" panose="020B0604020202020204" pitchFamily="34" charset="0"/>
              </a:rPr>
              <a:t>2021</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7</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31</a:t>
            </a:r>
            <a:r>
              <a:rPr lang="zh-TW" altLang="en-US" dirty="0">
                <a:solidFill>
                  <a:srgbClr val="0069B5"/>
                </a:solidFill>
                <a:latin typeface="Arial" panose="020B0604020202020204" pitchFamily="34" charset="0"/>
                <a:cs typeface="Arial" panose="020B0604020202020204" pitchFamily="34" charset="0"/>
              </a:rPr>
              <a:t>日當天，因未獲任何委任主事人委任的情況下而被暫時吊銷牌照的個人持牌人：</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sp>
        <p:nvSpPr>
          <p:cNvPr id="8" name="Text Placeholder 10"/>
          <p:cNvSpPr>
            <a:spLocks noGrp="1"/>
          </p:cNvSpPr>
          <p:nvPr>
            <p:ph type="body" sz="quarter" idx="15"/>
          </p:nvPr>
        </p:nvSpPr>
        <p:spPr>
          <a:xfrm>
            <a:off x="755647" y="3107290"/>
            <a:ext cx="7549627" cy="531392"/>
          </a:xfrm>
        </p:spPr>
        <p:txBody>
          <a:bodyPr/>
          <a:lstStyle/>
          <a:p>
            <a:pPr algn="just">
              <a:lnSpc>
                <a:spcPct val="100000"/>
              </a:lnSpc>
              <a:spcBef>
                <a:spcPts val="0"/>
              </a:spcBef>
            </a:pPr>
            <a:r>
              <a:rPr lang="zh-TW" altLang="en-US" sz="1600" b="1" dirty="0" smtClean="0">
                <a:ea typeface="Microsoft JhengHei" panose="020B0604030504040204" pitchFamily="34" charset="-120"/>
                <a:cs typeface="Arial" panose="020B0604020202020204" pitchFamily="34" charset="0"/>
              </a:rPr>
              <a:t>他</a:t>
            </a:r>
            <a:r>
              <a:rPr lang="zh-TW" altLang="en-US" sz="1600" b="1" dirty="0">
                <a:ea typeface="Microsoft JhengHei" panose="020B0604030504040204" pitchFamily="34" charset="-120"/>
                <a:cs typeface="Arial" panose="020B0604020202020204" pitchFamily="34" charset="0"/>
              </a:rPr>
              <a:t>們須以電郵直接向保監局提交已填妥的</a:t>
            </a:r>
            <a:r>
              <a:rPr lang="en-US" altLang="zh-TW" sz="1600" b="1" dirty="0">
                <a:ea typeface="Microsoft JhengHei" panose="020B0604030504040204" pitchFamily="34" charset="-120"/>
                <a:cs typeface="Arial" panose="020B0604020202020204" pitchFamily="34" charset="0"/>
              </a:rPr>
              <a:t>《</a:t>
            </a:r>
            <a:r>
              <a:rPr lang="zh-TW" altLang="en-US" sz="1600" b="1" dirty="0">
                <a:ea typeface="Microsoft JhengHei" panose="020B0604030504040204" pitchFamily="34" charset="-120"/>
                <a:cs typeface="Arial" panose="020B0604020202020204" pitchFamily="34" charset="0"/>
              </a:rPr>
              <a:t>持續專業培訓聲明書</a:t>
            </a:r>
            <a:r>
              <a:rPr lang="en-US" altLang="zh-TW" sz="1600" b="1" dirty="0">
                <a:ea typeface="Microsoft JhengHei" panose="020B0604030504040204" pitchFamily="34" charset="-120"/>
                <a:cs typeface="Arial" panose="020B0604020202020204" pitchFamily="34" charset="0"/>
              </a:rPr>
              <a:t>》</a:t>
            </a:r>
            <a:r>
              <a:rPr lang="zh-TW" altLang="en-US" sz="1600" b="1" dirty="0">
                <a:ea typeface="Microsoft JhengHei" panose="020B0604030504040204" pitchFamily="34" charset="-120"/>
                <a:cs typeface="Arial" panose="020B0604020202020204" pitchFamily="34" charset="0"/>
              </a:rPr>
              <a:t>，電郵地址</a:t>
            </a:r>
            <a:r>
              <a:rPr lang="zh-TW" altLang="en-US" sz="1600" b="1" dirty="0" smtClean="0">
                <a:ea typeface="Microsoft JhengHei" panose="020B0604030504040204" pitchFamily="34" charset="-120"/>
                <a:cs typeface="Arial" panose="020B0604020202020204" pitchFamily="34" charset="0"/>
              </a:rPr>
              <a:t>為</a:t>
            </a:r>
            <a:r>
              <a:rPr lang="en-GB" altLang="zh-TW" sz="1600" b="1" dirty="0" smtClean="0">
                <a:ea typeface="Microsoft JhengHei" panose="020B0604030504040204" pitchFamily="34" charset="-120"/>
                <a:cs typeface="Arial" panose="020B0604020202020204" pitchFamily="34" charset="0"/>
                <a:hlinkClick r:id="rId2"/>
              </a:rPr>
              <a:t>cpdreporting@ia.org.hk</a:t>
            </a:r>
            <a:r>
              <a:rPr lang="zh-TW" altLang="en-US" sz="1600" b="1" dirty="0" smtClean="0">
                <a:ea typeface="Microsoft JhengHei" panose="020B0604030504040204" pitchFamily="34" charset="-120"/>
                <a:cs typeface="Arial" panose="020B0604020202020204" pitchFamily="34" charset="0"/>
              </a:rPr>
              <a:t>。</a:t>
            </a:r>
            <a:endParaRPr lang="en-GB" altLang="zh-TW" sz="1600" dirty="0" smtClean="0"/>
          </a:p>
        </p:txBody>
      </p:sp>
    </p:spTree>
    <p:extLst>
      <p:ext uri="{BB962C8B-B14F-4D97-AF65-F5344CB8AC3E}">
        <p14:creationId xmlns:p14="http://schemas.microsoft.com/office/powerpoint/2010/main" val="3630265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3215164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A839F-4424-42E2-8A1C-1798C2BF3003}">
  <ds:schemaRefs>
    <ds:schemaRef ds:uri="http://purl.org/dc/dcmitype/"/>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CFF4C84D-1C9F-4AFE-A568-B2278D8EFE21}">
  <ds:schemaRefs>
    <ds:schemaRef ds:uri="http://schemas.microsoft.com/sharepoint/v3/contenttype/forms"/>
  </ds:schemaRefs>
</ds:datastoreItem>
</file>

<file path=customXml/itemProps3.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1876</TotalTime>
  <Words>488</Words>
  <Application>Microsoft Office PowerPoint</Application>
  <PresentationFormat>On-screen Show (16:9)</PresentationFormat>
  <Paragraphs>24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Microsoft JhengHei</vt:lpstr>
      <vt:lpstr>Microsoft JhengHei</vt:lpstr>
      <vt:lpstr>Arial</vt:lpstr>
      <vt:lpstr>Calibri</vt:lpstr>
      <vt:lpstr>Office Theme</vt:lpstr>
      <vt:lpstr>PowerPoint Presentation</vt:lpstr>
      <vt:lpstr>持續專業培訓合規情況匯報程序</vt:lpstr>
      <vt:lpstr>持續專業培訓合規情況匯報程序</vt:lpstr>
      <vt:lpstr>持續專業培訓合規情況匯報程序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134</cp:revision>
  <dcterms:created xsi:type="dcterms:W3CDTF">2019-08-16T08:46:05Z</dcterms:created>
  <dcterms:modified xsi:type="dcterms:W3CDTF">2021-06-23T09:28:08Z</dcterms:modified>
</cp:coreProperties>
</file>